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269" r:id="rId2"/>
    <p:sldId id="256" r:id="rId3"/>
    <p:sldId id="257" r:id="rId4"/>
    <p:sldId id="261" r:id="rId5"/>
    <p:sldId id="259" r:id="rId6"/>
    <p:sldId id="263" r:id="rId7"/>
    <p:sldId id="260" r:id="rId8"/>
    <p:sldId id="264" r:id="rId9"/>
    <p:sldId id="265" r:id="rId10"/>
    <p:sldId id="258" r:id="rId11"/>
    <p:sldId id="262" r:id="rId12"/>
    <p:sldId id="266" r:id="rId13"/>
    <p:sldId id="267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31" autoAdjust="0"/>
    <p:restoredTop sz="94532" autoAdjust="0"/>
  </p:normalViewPr>
  <p:slideViewPr>
    <p:cSldViewPr>
      <p:cViewPr varScale="1">
        <p:scale>
          <a:sx n="70" d="100"/>
          <a:sy n="70" d="100"/>
        </p:scale>
        <p:origin x="139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3CC859C-B82F-4A72-94BA-B8B5F32270A9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561FA8AF-0875-451A-9D3B-739DA0735A59}">
      <dgm:prSet phldrT="[Текст]"/>
      <dgm:spPr/>
      <dgm:t>
        <a:bodyPr/>
        <a:lstStyle/>
        <a:p>
          <a:r>
            <a:rPr lang="ru-RU" dirty="0" smtClean="0"/>
            <a:t>мусор</a:t>
          </a:r>
          <a:endParaRPr lang="ru-RU" dirty="0"/>
        </a:p>
      </dgm:t>
    </dgm:pt>
    <dgm:pt modelId="{CB280655-2ADA-4FC7-9CF2-F5B57E10BD27}" type="parTrans" cxnId="{2A949667-B531-4908-8EBE-30D5621B8878}">
      <dgm:prSet/>
      <dgm:spPr/>
      <dgm:t>
        <a:bodyPr/>
        <a:lstStyle/>
        <a:p>
          <a:endParaRPr lang="ru-RU"/>
        </a:p>
      </dgm:t>
    </dgm:pt>
    <dgm:pt modelId="{DADF79EF-4F54-4EA5-98A4-D2D8B1C69FF5}" type="sibTrans" cxnId="{2A949667-B531-4908-8EBE-30D5621B8878}">
      <dgm:prSet/>
      <dgm:spPr/>
      <dgm:t>
        <a:bodyPr/>
        <a:lstStyle/>
        <a:p>
          <a:endParaRPr lang="ru-RU"/>
        </a:p>
      </dgm:t>
    </dgm:pt>
    <dgm:pt modelId="{B1BA323C-FD3E-43C8-B1FF-E48E2EA19458}">
      <dgm:prSet phldrT="[Текст]"/>
      <dgm:spPr/>
      <dgm:t>
        <a:bodyPr/>
        <a:lstStyle/>
        <a:p>
          <a:r>
            <a:rPr lang="ru-RU" dirty="0" smtClean="0"/>
            <a:t>пакеты</a:t>
          </a:r>
          <a:endParaRPr lang="ru-RU" dirty="0"/>
        </a:p>
      </dgm:t>
    </dgm:pt>
    <dgm:pt modelId="{13715A24-68E8-4001-99EE-2A32529C8529}" type="parTrans" cxnId="{4DC4B29D-5C10-40D6-B8DB-4F7CD3843C2D}">
      <dgm:prSet/>
      <dgm:spPr/>
      <dgm:t>
        <a:bodyPr/>
        <a:lstStyle/>
        <a:p>
          <a:endParaRPr lang="ru-RU"/>
        </a:p>
      </dgm:t>
    </dgm:pt>
    <dgm:pt modelId="{7E483674-81BD-48AE-B622-C52F5CF06C74}" type="sibTrans" cxnId="{4DC4B29D-5C10-40D6-B8DB-4F7CD3843C2D}">
      <dgm:prSet/>
      <dgm:spPr/>
      <dgm:t>
        <a:bodyPr/>
        <a:lstStyle/>
        <a:p>
          <a:endParaRPr lang="ru-RU"/>
        </a:p>
      </dgm:t>
    </dgm:pt>
    <dgm:pt modelId="{CBA01C04-8860-4D54-B02D-F906542E795E}">
      <dgm:prSet phldrT="[Текст]"/>
      <dgm:spPr/>
      <dgm:t>
        <a:bodyPr/>
        <a:lstStyle/>
        <a:p>
          <a:r>
            <a:rPr lang="ru-RU" dirty="0" smtClean="0"/>
            <a:t>ящики</a:t>
          </a:r>
          <a:endParaRPr lang="ru-RU" dirty="0"/>
        </a:p>
      </dgm:t>
    </dgm:pt>
    <dgm:pt modelId="{9BC1624E-A2B0-4A21-A81C-2EC208D57A50}" type="parTrans" cxnId="{B46DFC15-D586-4209-9D72-F9250A6D74DB}">
      <dgm:prSet/>
      <dgm:spPr/>
      <dgm:t>
        <a:bodyPr/>
        <a:lstStyle/>
        <a:p>
          <a:endParaRPr lang="ru-RU"/>
        </a:p>
      </dgm:t>
    </dgm:pt>
    <dgm:pt modelId="{0C791A40-7EF2-420D-8958-82763CABD98C}" type="sibTrans" cxnId="{B46DFC15-D586-4209-9D72-F9250A6D74DB}">
      <dgm:prSet/>
      <dgm:spPr/>
      <dgm:t>
        <a:bodyPr/>
        <a:lstStyle/>
        <a:p>
          <a:endParaRPr lang="ru-RU"/>
        </a:p>
      </dgm:t>
    </dgm:pt>
    <dgm:pt modelId="{968FD366-AD6B-427A-B7B7-02FBE36CB586}" type="pres">
      <dgm:prSet presAssocID="{C3CC859C-B82F-4A72-94BA-B8B5F32270A9}" presName="linearFlow" presStyleCnt="0">
        <dgm:presLayoutVars>
          <dgm:resizeHandles val="exact"/>
        </dgm:presLayoutVars>
      </dgm:prSet>
      <dgm:spPr/>
    </dgm:pt>
    <dgm:pt modelId="{2BD764F9-BF28-45E2-968A-DAA1AB531E91}" type="pres">
      <dgm:prSet presAssocID="{561FA8AF-0875-451A-9D3B-739DA0735A59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5D8C81-B49B-45CB-908E-3FC89333DD1A}" type="pres">
      <dgm:prSet presAssocID="{DADF79EF-4F54-4EA5-98A4-D2D8B1C69FF5}" presName="sibTrans" presStyleLbl="sibTrans2D1" presStyleIdx="0" presStyleCnt="2"/>
      <dgm:spPr/>
      <dgm:t>
        <a:bodyPr/>
        <a:lstStyle/>
        <a:p>
          <a:endParaRPr lang="ru-RU"/>
        </a:p>
      </dgm:t>
    </dgm:pt>
    <dgm:pt modelId="{6594CA81-4BF4-4960-ABDF-F6549A20946B}" type="pres">
      <dgm:prSet presAssocID="{DADF79EF-4F54-4EA5-98A4-D2D8B1C69FF5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7385C7D8-CBC4-46F5-8A3E-6EFA04A35C44}" type="pres">
      <dgm:prSet presAssocID="{B1BA323C-FD3E-43C8-B1FF-E48E2EA19458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142EA0-6BAC-4E96-8794-1265ECCD6C15}" type="pres">
      <dgm:prSet presAssocID="{7E483674-81BD-48AE-B622-C52F5CF06C74}" presName="sibTrans" presStyleLbl="sibTrans2D1" presStyleIdx="1" presStyleCnt="2"/>
      <dgm:spPr/>
      <dgm:t>
        <a:bodyPr/>
        <a:lstStyle/>
        <a:p>
          <a:endParaRPr lang="ru-RU"/>
        </a:p>
      </dgm:t>
    </dgm:pt>
    <dgm:pt modelId="{5B05BA31-1CF1-4CBC-8726-5865DF6E521E}" type="pres">
      <dgm:prSet presAssocID="{7E483674-81BD-48AE-B622-C52F5CF06C74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3EDBC112-8A1F-445A-8492-BC7EB36D39C3}" type="pres">
      <dgm:prSet presAssocID="{CBA01C04-8860-4D54-B02D-F906542E795E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585A0BC-DA49-4358-81C1-196952ADCC90}" type="presOf" srcId="{DADF79EF-4F54-4EA5-98A4-D2D8B1C69FF5}" destId="{FF5D8C81-B49B-45CB-908E-3FC89333DD1A}" srcOrd="0" destOrd="0" presId="urn:microsoft.com/office/officeart/2005/8/layout/process2"/>
    <dgm:cxn modelId="{2A949667-B531-4908-8EBE-30D5621B8878}" srcId="{C3CC859C-B82F-4A72-94BA-B8B5F32270A9}" destId="{561FA8AF-0875-451A-9D3B-739DA0735A59}" srcOrd="0" destOrd="0" parTransId="{CB280655-2ADA-4FC7-9CF2-F5B57E10BD27}" sibTransId="{DADF79EF-4F54-4EA5-98A4-D2D8B1C69FF5}"/>
    <dgm:cxn modelId="{4112293C-F5E1-46B3-933F-A18AF784FC8B}" type="presOf" srcId="{B1BA323C-FD3E-43C8-B1FF-E48E2EA19458}" destId="{7385C7D8-CBC4-46F5-8A3E-6EFA04A35C44}" srcOrd="0" destOrd="0" presId="urn:microsoft.com/office/officeart/2005/8/layout/process2"/>
    <dgm:cxn modelId="{B46DFC15-D586-4209-9D72-F9250A6D74DB}" srcId="{C3CC859C-B82F-4A72-94BA-B8B5F32270A9}" destId="{CBA01C04-8860-4D54-B02D-F906542E795E}" srcOrd="2" destOrd="0" parTransId="{9BC1624E-A2B0-4A21-A81C-2EC208D57A50}" sibTransId="{0C791A40-7EF2-420D-8958-82763CABD98C}"/>
    <dgm:cxn modelId="{9423EE97-2BA6-4D7B-90E3-AFF9B77E09F6}" type="presOf" srcId="{7E483674-81BD-48AE-B622-C52F5CF06C74}" destId="{56142EA0-6BAC-4E96-8794-1265ECCD6C15}" srcOrd="0" destOrd="0" presId="urn:microsoft.com/office/officeart/2005/8/layout/process2"/>
    <dgm:cxn modelId="{78D4A978-DC65-4DF1-8C84-610E93789383}" type="presOf" srcId="{561FA8AF-0875-451A-9D3B-739DA0735A59}" destId="{2BD764F9-BF28-45E2-968A-DAA1AB531E91}" srcOrd="0" destOrd="0" presId="urn:microsoft.com/office/officeart/2005/8/layout/process2"/>
    <dgm:cxn modelId="{DE9E5603-9472-4F2F-A5AA-97D7D9203C44}" type="presOf" srcId="{C3CC859C-B82F-4A72-94BA-B8B5F32270A9}" destId="{968FD366-AD6B-427A-B7B7-02FBE36CB586}" srcOrd="0" destOrd="0" presId="urn:microsoft.com/office/officeart/2005/8/layout/process2"/>
    <dgm:cxn modelId="{1D09D6C7-FCD0-4A47-B206-20CECD4F7493}" type="presOf" srcId="{CBA01C04-8860-4D54-B02D-F906542E795E}" destId="{3EDBC112-8A1F-445A-8492-BC7EB36D39C3}" srcOrd="0" destOrd="0" presId="urn:microsoft.com/office/officeart/2005/8/layout/process2"/>
    <dgm:cxn modelId="{53403C14-5522-4B1E-9594-135C49B4D217}" type="presOf" srcId="{7E483674-81BD-48AE-B622-C52F5CF06C74}" destId="{5B05BA31-1CF1-4CBC-8726-5865DF6E521E}" srcOrd="1" destOrd="0" presId="urn:microsoft.com/office/officeart/2005/8/layout/process2"/>
    <dgm:cxn modelId="{4DC4B29D-5C10-40D6-B8DB-4F7CD3843C2D}" srcId="{C3CC859C-B82F-4A72-94BA-B8B5F32270A9}" destId="{B1BA323C-FD3E-43C8-B1FF-E48E2EA19458}" srcOrd="1" destOrd="0" parTransId="{13715A24-68E8-4001-99EE-2A32529C8529}" sibTransId="{7E483674-81BD-48AE-B622-C52F5CF06C74}"/>
    <dgm:cxn modelId="{92A438F4-6084-4F43-9974-F9DAC685A2EF}" type="presOf" srcId="{DADF79EF-4F54-4EA5-98A4-D2D8B1C69FF5}" destId="{6594CA81-4BF4-4960-ABDF-F6549A20946B}" srcOrd="1" destOrd="0" presId="urn:microsoft.com/office/officeart/2005/8/layout/process2"/>
    <dgm:cxn modelId="{2610A4B2-39D5-42D1-AD69-43DBA4919FCE}" type="presParOf" srcId="{968FD366-AD6B-427A-B7B7-02FBE36CB586}" destId="{2BD764F9-BF28-45E2-968A-DAA1AB531E91}" srcOrd="0" destOrd="0" presId="urn:microsoft.com/office/officeart/2005/8/layout/process2"/>
    <dgm:cxn modelId="{07A40EFD-020E-42A5-8C89-7A8B3D5405EE}" type="presParOf" srcId="{968FD366-AD6B-427A-B7B7-02FBE36CB586}" destId="{FF5D8C81-B49B-45CB-908E-3FC89333DD1A}" srcOrd="1" destOrd="0" presId="urn:microsoft.com/office/officeart/2005/8/layout/process2"/>
    <dgm:cxn modelId="{A312D7ED-863B-47DB-8957-BFF763C0E9D1}" type="presParOf" srcId="{FF5D8C81-B49B-45CB-908E-3FC89333DD1A}" destId="{6594CA81-4BF4-4960-ABDF-F6549A20946B}" srcOrd="0" destOrd="0" presId="urn:microsoft.com/office/officeart/2005/8/layout/process2"/>
    <dgm:cxn modelId="{7F6E8989-1E4B-4078-AAAE-2F2F5113BA15}" type="presParOf" srcId="{968FD366-AD6B-427A-B7B7-02FBE36CB586}" destId="{7385C7D8-CBC4-46F5-8A3E-6EFA04A35C44}" srcOrd="2" destOrd="0" presId="urn:microsoft.com/office/officeart/2005/8/layout/process2"/>
    <dgm:cxn modelId="{978B3926-07C8-4C6A-886C-2344CC8D05A1}" type="presParOf" srcId="{968FD366-AD6B-427A-B7B7-02FBE36CB586}" destId="{56142EA0-6BAC-4E96-8794-1265ECCD6C15}" srcOrd="3" destOrd="0" presId="urn:microsoft.com/office/officeart/2005/8/layout/process2"/>
    <dgm:cxn modelId="{6C340137-AD64-4F09-9C80-AA1FEC85DBF4}" type="presParOf" srcId="{56142EA0-6BAC-4E96-8794-1265ECCD6C15}" destId="{5B05BA31-1CF1-4CBC-8726-5865DF6E521E}" srcOrd="0" destOrd="0" presId="urn:microsoft.com/office/officeart/2005/8/layout/process2"/>
    <dgm:cxn modelId="{8505B87F-DD19-4FC1-9FF9-1168FAB150D0}" type="presParOf" srcId="{968FD366-AD6B-427A-B7B7-02FBE36CB586}" destId="{3EDBC112-8A1F-445A-8492-BC7EB36D39C3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D764F9-BF28-45E2-968A-DAA1AB531E91}">
      <dsp:nvSpPr>
        <dsp:cNvPr id="0" name=""/>
        <dsp:cNvSpPr/>
      </dsp:nvSpPr>
      <dsp:spPr>
        <a:xfrm>
          <a:off x="2133600" y="0"/>
          <a:ext cx="1828800" cy="10160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/>
            <a:t>мусор</a:t>
          </a:r>
          <a:endParaRPr lang="ru-RU" sz="3600" kern="1200" dirty="0"/>
        </a:p>
      </dsp:txBody>
      <dsp:txXfrm>
        <a:off x="2163358" y="29758"/>
        <a:ext cx="1769284" cy="956484"/>
      </dsp:txXfrm>
    </dsp:sp>
    <dsp:sp modelId="{FF5D8C81-B49B-45CB-908E-3FC89333DD1A}">
      <dsp:nvSpPr>
        <dsp:cNvPr id="0" name=""/>
        <dsp:cNvSpPr/>
      </dsp:nvSpPr>
      <dsp:spPr>
        <a:xfrm rot="5400000">
          <a:off x="2857500" y="1041399"/>
          <a:ext cx="380999" cy="45720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 rot="-5400000">
        <a:off x="2910840" y="1079499"/>
        <a:ext cx="274320" cy="266699"/>
      </dsp:txXfrm>
    </dsp:sp>
    <dsp:sp modelId="{7385C7D8-CBC4-46F5-8A3E-6EFA04A35C44}">
      <dsp:nvSpPr>
        <dsp:cNvPr id="0" name=""/>
        <dsp:cNvSpPr/>
      </dsp:nvSpPr>
      <dsp:spPr>
        <a:xfrm>
          <a:off x="2133600" y="1523999"/>
          <a:ext cx="1828800" cy="10160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/>
            <a:t>пакеты</a:t>
          </a:r>
          <a:endParaRPr lang="ru-RU" sz="3600" kern="1200" dirty="0"/>
        </a:p>
      </dsp:txBody>
      <dsp:txXfrm>
        <a:off x="2163358" y="1553757"/>
        <a:ext cx="1769284" cy="956484"/>
      </dsp:txXfrm>
    </dsp:sp>
    <dsp:sp modelId="{56142EA0-6BAC-4E96-8794-1265ECCD6C15}">
      <dsp:nvSpPr>
        <dsp:cNvPr id="0" name=""/>
        <dsp:cNvSpPr/>
      </dsp:nvSpPr>
      <dsp:spPr>
        <a:xfrm rot="5400000">
          <a:off x="2857500" y="2565399"/>
          <a:ext cx="381000" cy="45720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 rot="-5400000">
        <a:off x="2910840" y="2603499"/>
        <a:ext cx="274320" cy="266700"/>
      </dsp:txXfrm>
    </dsp:sp>
    <dsp:sp modelId="{3EDBC112-8A1F-445A-8492-BC7EB36D39C3}">
      <dsp:nvSpPr>
        <dsp:cNvPr id="0" name=""/>
        <dsp:cNvSpPr/>
      </dsp:nvSpPr>
      <dsp:spPr>
        <a:xfrm>
          <a:off x="2133600" y="3047999"/>
          <a:ext cx="1828800" cy="10160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/>
            <a:t>ящики</a:t>
          </a:r>
          <a:endParaRPr lang="ru-RU" sz="3600" kern="1200" dirty="0"/>
        </a:p>
      </dsp:txBody>
      <dsp:txXfrm>
        <a:off x="2163358" y="3077757"/>
        <a:ext cx="1769284" cy="9564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7A50F0-191E-4447-8844-BE2B20E62A0E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8AC8D7-81E7-4F45-9EF5-192A96F9E1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60310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8AC8D7-81E7-4F45-9EF5-192A96F9E1E3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70697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8AC8D7-81E7-4F45-9EF5-192A96F9E1E3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352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8AC8D7-81E7-4F45-9EF5-192A96F9E1E3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482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764704"/>
            <a:ext cx="8359080" cy="4216432"/>
          </a:xfrm>
        </p:spPr>
        <p:txBody>
          <a:bodyPr>
            <a:noAutofit/>
          </a:bodyPr>
          <a:lstStyle/>
          <a:p>
            <a:pPr algn="l"/>
            <a:r>
              <a:rPr lang="ru-RU" sz="4000" dirty="0" smtClean="0"/>
              <a:t>Мы, учащиеся МАОУ «Лицей № 78 им. </a:t>
            </a:r>
            <a:r>
              <a:rPr lang="ru-RU" sz="4000" dirty="0" err="1" smtClean="0"/>
              <a:t>А.С.Пушкина</a:t>
            </a:r>
            <a:r>
              <a:rPr lang="ru-RU" sz="4000" dirty="0" smtClean="0"/>
              <a:t> , хотим привлечь внимание общественности нашего города к проблеме загрязненности гидросферы, на примере озера «Лесное» парка Прибрежный.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9342070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435280" cy="1370416"/>
          </a:xfrm>
        </p:spPr>
        <p:txBody>
          <a:bodyPr>
            <a:normAutofit/>
          </a:bodyPr>
          <a:lstStyle/>
          <a:p>
            <a:r>
              <a:rPr lang="ru-RU" dirty="0" smtClean="0"/>
              <a:t>Уборка берегов озера Лесного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2132856"/>
            <a:ext cx="2052266" cy="34756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747829"/>
            <a:ext cx="2016224" cy="358439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251520" y="1916832"/>
            <a:ext cx="636591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При уборке прибрежной зоны была оказана</a:t>
            </a:r>
          </a:p>
          <a:p>
            <a:r>
              <a:rPr lang="ru-RU" sz="2400" dirty="0" smtClean="0"/>
              <a:t> поддержка местного населения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851920" y="5916727"/>
            <a:ext cx="50405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А </a:t>
            </a:r>
            <a:r>
              <a:rPr lang="ru-RU" sz="2400" dirty="0"/>
              <a:t>также нам </a:t>
            </a:r>
          </a:p>
          <a:p>
            <a:r>
              <a:rPr lang="ru-RU" sz="2400" dirty="0"/>
              <a:t>помогали друзья и </a:t>
            </a:r>
            <a:r>
              <a:rPr lang="ru-RU" sz="2400" dirty="0" smtClean="0"/>
              <a:t>родственники</a:t>
            </a:r>
            <a:endParaRPr lang="ru-RU" sz="2400" dirty="0"/>
          </a:p>
        </p:txBody>
      </p:sp>
      <p:pic>
        <p:nvPicPr>
          <p:cNvPr id="2050" name="Picture 2" descr="F:\Фото для проекта\20170501_10514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780928"/>
            <a:ext cx="1800200" cy="32003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8769581"/>
      </p:ext>
    </p:extLst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507288" cy="1212744"/>
          </a:xfrm>
        </p:spPr>
        <p:txBody>
          <a:bodyPr>
            <a:noAutofit/>
          </a:bodyPr>
          <a:lstStyle/>
          <a:p>
            <a:r>
              <a:rPr lang="ru-RU" dirty="0" smtClean="0"/>
              <a:t>Уборка берегов озера Лесного</a:t>
            </a:r>
            <a:endParaRPr lang="ru-RU" dirty="0"/>
          </a:p>
        </p:txBody>
      </p:sp>
      <p:pic>
        <p:nvPicPr>
          <p:cNvPr id="1026" name="Picture 2" descr="E:\Фото для проекта\20170501_10330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1916832"/>
            <a:ext cx="2469058" cy="43894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4146834187"/>
              </p:ext>
            </p:extLst>
          </p:nvPr>
        </p:nvGraphicFramePr>
        <p:xfrm>
          <a:off x="-972616" y="206084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797152"/>
            <a:ext cx="215265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Профилактическая беседа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916832"/>
            <a:ext cx="3682752" cy="4373840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Мы провели профилактическую беседу  на тему охраны природы в классах 78 лицея</a:t>
            </a:r>
            <a:endParaRPr lang="ru-RU" dirty="0"/>
          </a:p>
        </p:txBody>
      </p:sp>
      <p:pic>
        <p:nvPicPr>
          <p:cNvPr id="2050" name="Picture 2" descr="http://www.babaevo-adm.ru/wp-content/uploads/2017/01/0000476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005064"/>
            <a:ext cx="3456384" cy="2592288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1844824"/>
            <a:ext cx="2782441" cy="445994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764704"/>
            <a:ext cx="8229600" cy="1143000"/>
          </a:xfrm>
        </p:spPr>
        <p:txBody>
          <a:bodyPr/>
          <a:lstStyle/>
          <a:p>
            <a:r>
              <a:rPr lang="ru-RU" dirty="0" smtClean="0"/>
              <a:t>Заключение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88304" y="1889448"/>
            <a:ext cx="9252520" cy="4968552"/>
          </a:xfrm>
        </p:spPr>
        <p:txBody>
          <a:bodyPr/>
          <a:lstStyle/>
          <a:p>
            <a:pPr algn="just">
              <a:spcBef>
                <a:spcPts val="0"/>
              </a:spcBef>
              <a:buNone/>
            </a:pPr>
            <a:r>
              <a:rPr lang="ru-RU" dirty="0" smtClean="0"/>
              <a:t>- </a:t>
            </a:r>
            <a:r>
              <a:rPr lang="ru-RU" dirty="0" smtClean="0"/>
              <a:t>В</a:t>
            </a:r>
            <a:r>
              <a:rPr lang="ru-RU" dirty="0" smtClean="0"/>
              <a:t>одоёмы </a:t>
            </a:r>
            <a:r>
              <a:rPr lang="ru-RU" dirty="0"/>
              <a:t>на территории парка </a:t>
            </a:r>
            <a:r>
              <a:rPr lang="ru-RU" dirty="0" smtClean="0"/>
              <a:t>Прибрежного в плачевном состоянии</a:t>
            </a:r>
          </a:p>
          <a:p>
            <a:pPr algn="just">
              <a:spcBef>
                <a:spcPts val="0"/>
              </a:spcBef>
              <a:buNone/>
            </a:pPr>
            <a:r>
              <a:rPr lang="ru-RU" dirty="0" smtClean="0"/>
              <a:t>-Люди положительно реагируют на наш эко-десант, предлагают помощь</a:t>
            </a:r>
          </a:p>
          <a:p>
            <a:pPr algn="just">
              <a:spcBef>
                <a:spcPts val="0"/>
              </a:spcBef>
              <a:buNone/>
            </a:pPr>
            <a:r>
              <a:rPr lang="ru-RU" dirty="0" smtClean="0"/>
              <a:t>-На территории парка мало контейнеров для мусора</a:t>
            </a:r>
          </a:p>
          <a:p>
            <a:pPr algn="just">
              <a:spcBef>
                <a:spcPts val="0"/>
              </a:spcBef>
              <a:buNone/>
            </a:pPr>
            <a:r>
              <a:rPr lang="ru-RU" dirty="0" smtClean="0"/>
              <a:t>-Не все ученики лицея знают о проблемах экологии</a:t>
            </a:r>
          </a:p>
          <a:p>
            <a:pPr algn="just">
              <a:spcBef>
                <a:spcPts val="0"/>
              </a:spcBef>
              <a:buNone/>
            </a:pPr>
            <a:r>
              <a:rPr lang="ru-RU" dirty="0" smtClean="0"/>
              <a:t>-Мы отправили отчет о проделанной работе в УО и ЭБЦ №4</a:t>
            </a:r>
            <a:endParaRPr lang="ru-RU" dirty="0"/>
          </a:p>
          <a:p>
            <a:pPr algn="just">
              <a:spcBef>
                <a:spcPts val="0"/>
              </a:spcBef>
              <a:buNone/>
            </a:pPr>
            <a:endParaRPr lang="ru-RU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97152"/>
            <a:ext cx="3328988" cy="18716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706869"/>
            <a:ext cx="2736304" cy="20522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492896"/>
            <a:ext cx="7704856" cy="1728192"/>
          </a:xfrm>
        </p:spPr>
        <p:txBody>
          <a:bodyPr>
            <a:normAutofit/>
          </a:bodyPr>
          <a:lstStyle/>
          <a:p>
            <a:pPr algn="ctr"/>
            <a:endParaRPr lang="ru-RU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8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908720"/>
            <a:ext cx="8424936" cy="1944216"/>
          </a:xfrm>
        </p:spPr>
        <p:txBody>
          <a:bodyPr>
            <a:noAutofit/>
          </a:bodyPr>
          <a:lstStyle/>
          <a:p>
            <a:r>
              <a:rPr lang="ru-RU" sz="5100" dirty="0" smtClean="0"/>
              <a:t>«Природа – наше богатство»</a:t>
            </a:r>
            <a:endParaRPr lang="ru-RU" sz="51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90278" y="3789040"/>
            <a:ext cx="7927032" cy="1928656"/>
          </a:xfrm>
        </p:spPr>
        <p:txBody>
          <a:bodyPr>
            <a:normAutofit/>
          </a:bodyPr>
          <a:lstStyle/>
          <a:p>
            <a:r>
              <a:rPr lang="ru-RU" dirty="0" smtClean="0"/>
              <a:t>Выполнила: команда </a:t>
            </a:r>
            <a:r>
              <a:rPr lang="ru-RU" dirty="0" smtClean="0"/>
              <a:t>«</a:t>
            </a:r>
            <a:r>
              <a:rPr lang="ru-RU" dirty="0" smtClean="0"/>
              <a:t>Эко-патруль</a:t>
            </a:r>
            <a:r>
              <a:rPr lang="ru-RU" dirty="0" smtClean="0"/>
              <a:t>»</a:t>
            </a:r>
            <a:endParaRPr lang="ru-RU" dirty="0" smtClean="0"/>
          </a:p>
          <a:p>
            <a:r>
              <a:rPr lang="ru-RU" dirty="0" smtClean="0"/>
              <a:t>«Лицея №78 им. А.С. Пушкина»</a:t>
            </a:r>
          </a:p>
          <a:p>
            <a:r>
              <a:rPr lang="ru-RU" dirty="0" smtClean="0"/>
              <a:t>г. Набережные Челны</a:t>
            </a:r>
          </a:p>
          <a:p>
            <a:r>
              <a:rPr lang="ru-RU" dirty="0" smtClean="0"/>
              <a:t>Руководитель: Рустами М.В.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573016"/>
            <a:ext cx="3419847" cy="245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0671720"/>
      </p:ext>
    </p:extLst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200" y="2497421"/>
            <a:ext cx="2592660" cy="17284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842647"/>
            <a:ext cx="2551409" cy="18912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ru-RU" dirty="0" smtClean="0"/>
              <a:t>Актуальность темы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96752"/>
            <a:ext cx="8784976" cy="43891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Наш лицей находится рядом с парком «Прибрежный». </a:t>
            </a:r>
          </a:p>
          <a:p>
            <a:pPr marL="0" indent="0" algn="just">
              <a:buNone/>
            </a:pPr>
            <a:r>
              <a:rPr lang="ru-RU" dirty="0" smtClean="0"/>
              <a:t>С каждым днём парк становится все грязнее: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9490" y="2170137"/>
            <a:ext cx="2392610" cy="25006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8" r="30277"/>
          <a:stretch/>
        </p:blipFill>
        <p:spPr bwMode="auto">
          <a:xfrm>
            <a:off x="6156176" y="2060848"/>
            <a:ext cx="2411516" cy="26015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311699" y="2283614"/>
            <a:ext cx="1728192" cy="276999"/>
          </a:xfrm>
          <a:prstGeom prst="rect">
            <a:avLst/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buClr>
                <a:schemeClr val="accent2"/>
              </a:buClr>
            </a:pP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АГИТМАТЕРИАЛЫ</a:t>
            </a:r>
            <a:endParaRPr lang="ru-RU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56176" y="3869348"/>
            <a:ext cx="2304256" cy="646331"/>
          </a:xfrm>
          <a:prstGeom prst="rect">
            <a:avLst/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txBody>
          <a:bodyPr wrap="square">
            <a:spAutoFit/>
          </a:bodyPr>
          <a:lstStyle/>
          <a:p>
            <a:pPr algn="ctr">
              <a:buClr>
                <a:schemeClr val="accent2"/>
              </a:buClr>
            </a:pP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А В ШКОЛАХ И ДЕТСАДАХ БЕСЕДЫ ПРОВОДЯТСЯ НЕДОСТАТОЧНО ЧАСТО</a:t>
            </a:r>
            <a:endParaRPr lang="ru-RU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73238" y="4054014"/>
            <a:ext cx="3247156" cy="461665"/>
          </a:xfrm>
          <a:prstGeom prst="rect">
            <a:avLst/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txBody>
          <a:bodyPr wrap="square">
            <a:spAutoFit/>
          </a:bodyPr>
          <a:lstStyle/>
          <a:p>
            <a:pPr algn="ctr">
              <a:buClr>
                <a:schemeClr val="accent2"/>
              </a:buClr>
            </a:pP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ВЗРОСЛЫЕ  ПОДАЮТ ПЛОХОЙ ПРИМЕР</a:t>
            </a:r>
            <a:endParaRPr lang="ru-RU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Правая фигурная скобка 11"/>
          <p:cNvSpPr/>
          <p:nvPr/>
        </p:nvSpPr>
        <p:spPr>
          <a:xfrm rot="5400000">
            <a:off x="4464682" y="732038"/>
            <a:ext cx="362685" cy="8060866"/>
          </a:xfrm>
          <a:prstGeom prst="rightBrac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615666" y="2294332"/>
            <a:ext cx="2053728" cy="276999"/>
          </a:xfrm>
          <a:prstGeom prst="rect">
            <a:avLst/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buClr>
                <a:schemeClr val="accent2"/>
              </a:buClr>
            </a:pP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ПИЩЕВЫЕ ОТХОДЫ</a:t>
            </a:r>
            <a:endParaRPr lang="ru-RU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865736"/>
            <a:ext cx="2624297" cy="18681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159149" y="6334975"/>
            <a:ext cx="4572000" cy="307777"/>
          </a:xfrm>
          <a:prstGeom prst="rect">
            <a:avLst/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txBody>
          <a:bodyPr wrap="square">
            <a:spAutoFit/>
          </a:bodyPr>
          <a:lstStyle/>
          <a:p>
            <a:pPr algn="ctr">
              <a:buClr>
                <a:schemeClr val="accent2"/>
              </a:buClr>
            </a:pP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ЗАГРЯЗНЯЮТСЯ ЛЕС и  ОЗЕРО «ЛЕСНОЕ»</a:t>
            </a:r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6006831"/>
      </p:ext>
    </p:extLst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Методология исследования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9024" y="1772816"/>
            <a:ext cx="8784976" cy="455178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Цель</a:t>
            </a:r>
            <a:r>
              <a:rPr lang="ru-RU" dirty="0" smtClean="0">
                <a:solidFill>
                  <a:srgbClr val="FF0000"/>
                </a:solidFill>
              </a:rPr>
              <a:t> –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rgbClr val="FF0000"/>
                </a:solidFill>
              </a:rPr>
              <a:t>привлечь внимание общественности к проблемам экологии, в частности водоёмов 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парка «</a:t>
            </a:r>
            <a:r>
              <a:rPr lang="ru-RU" dirty="0" smtClean="0">
                <a:solidFill>
                  <a:srgbClr val="FF0000"/>
                </a:solidFill>
              </a:rPr>
              <a:t>Прибрежный»</a:t>
            </a:r>
            <a:endParaRPr lang="ru-RU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dirty="0" smtClean="0"/>
              <a:t>Задачи, которые предстоит решить:</a:t>
            </a:r>
          </a:p>
          <a:p>
            <a:pPr marL="0" indent="0">
              <a:buFontTx/>
              <a:buChar char="-"/>
            </a:pPr>
            <a:r>
              <a:rPr lang="ru-RU" dirty="0" smtClean="0"/>
              <a:t>Определить ближайшие загрязнённые водоёмы</a:t>
            </a:r>
          </a:p>
          <a:p>
            <a:pPr marL="0" indent="0">
              <a:buFontTx/>
              <a:buChar char="-"/>
            </a:pPr>
            <a:r>
              <a:rPr lang="ru-RU" dirty="0" smtClean="0"/>
              <a:t>Выбрать территорию для уборки </a:t>
            </a:r>
          </a:p>
          <a:p>
            <a:pPr marL="0" indent="0">
              <a:buFontTx/>
              <a:buChar char="-"/>
            </a:pPr>
            <a:r>
              <a:rPr lang="ru-RU" dirty="0" smtClean="0"/>
              <a:t>Очистить берег и мелкую часть водоёма от мусора</a:t>
            </a:r>
          </a:p>
          <a:p>
            <a:pPr marL="0" indent="0">
              <a:buFontTx/>
              <a:buChar char="-"/>
            </a:pPr>
            <a:r>
              <a:rPr lang="ru-RU" dirty="0" smtClean="0"/>
              <a:t>Провести профилактические беседы в классе и дома</a:t>
            </a:r>
          </a:p>
          <a:p>
            <a:pPr marL="0" indent="0">
              <a:buFontTx/>
              <a:buChar char="-"/>
            </a:pPr>
            <a:r>
              <a:rPr lang="ru-RU" dirty="0" smtClean="0"/>
              <a:t>Привлечь внимание властей на проблемы экологии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9481401"/>
      </p:ext>
    </p:extLst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507288" cy="128475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Карта ближайших загрязнённых </a:t>
            </a:r>
            <a:br>
              <a:rPr lang="ru-RU" dirty="0" smtClean="0"/>
            </a:br>
            <a:r>
              <a:rPr lang="ru-RU" dirty="0" smtClean="0"/>
              <a:t>объектов гидрографии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916832"/>
            <a:ext cx="6340090" cy="44890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4796069"/>
      </p:ext>
    </p:extLst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686800" cy="1212744"/>
          </a:xfrm>
        </p:spPr>
        <p:txBody>
          <a:bodyPr>
            <a:noAutofit/>
          </a:bodyPr>
          <a:lstStyle/>
          <a:p>
            <a:r>
              <a:rPr lang="ru-RU" dirty="0" smtClean="0"/>
              <a:t>Выбор территории для уборки</a:t>
            </a:r>
            <a:endParaRPr lang="ru-RU" dirty="0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3717032"/>
            <a:ext cx="3011992" cy="17281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251520" y="1988840"/>
            <a:ext cx="9096849" cy="1452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ct val="20000"/>
              </a:spcBef>
              <a:buClr>
                <a:schemeClr val="accent3"/>
              </a:buClr>
              <a:buSzPct val="95000"/>
            </a:pPr>
            <a:r>
              <a:rPr lang="ru-RU" sz="2600" dirty="0" smtClean="0"/>
              <a:t>Для привлечения внимания людей на проблемы экологии </a:t>
            </a:r>
          </a:p>
          <a:p>
            <a:pPr>
              <a:spcBef>
                <a:spcPct val="20000"/>
              </a:spcBef>
              <a:buClr>
                <a:schemeClr val="accent3"/>
              </a:buClr>
              <a:buSzPct val="95000"/>
            </a:pPr>
            <a:r>
              <a:rPr lang="ru-RU" sz="2600" dirty="0" smtClean="0"/>
              <a:t>гидросферы мы решили провести </a:t>
            </a:r>
            <a:r>
              <a:rPr lang="ru-RU" sz="2600" dirty="0" err="1" smtClean="0"/>
              <a:t>эко-рейд</a:t>
            </a:r>
            <a:r>
              <a:rPr lang="ru-RU" sz="2600" dirty="0" smtClean="0"/>
              <a:t>.</a:t>
            </a:r>
          </a:p>
          <a:p>
            <a:pPr>
              <a:spcBef>
                <a:spcPct val="20000"/>
              </a:spcBef>
              <a:buClr>
                <a:schemeClr val="accent3"/>
              </a:buClr>
              <a:buSzPct val="95000"/>
            </a:pPr>
            <a:r>
              <a:rPr lang="ru-RU" sz="2600" dirty="0" smtClean="0"/>
              <a:t> Было выбрано побережье озера  Лесного.</a:t>
            </a:r>
            <a:endParaRPr lang="ru-RU" sz="2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3" y="3582724"/>
            <a:ext cx="3509566" cy="25505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939336" cy="1356760"/>
          </a:xfrm>
        </p:spPr>
        <p:txBody>
          <a:bodyPr>
            <a:noAutofit/>
          </a:bodyPr>
          <a:lstStyle/>
          <a:p>
            <a:r>
              <a:rPr lang="ru-RU" dirty="0"/>
              <a:t>Уборка берегов озера Лесного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Наша команда </a:t>
            </a:r>
            <a:endParaRPr lang="ru-RU" dirty="0"/>
          </a:p>
        </p:txBody>
      </p:sp>
      <p:pic>
        <p:nvPicPr>
          <p:cNvPr id="4" name="Рисунок 3" descr="20170501_10073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2492896"/>
            <a:ext cx="6480720" cy="36454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8500627"/>
      </p:ext>
    </p:extLst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939336" cy="1356760"/>
          </a:xfrm>
        </p:spPr>
        <p:txBody>
          <a:bodyPr>
            <a:noAutofit/>
          </a:bodyPr>
          <a:lstStyle/>
          <a:p>
            <a:r>
              <a:rPr lang="ru-RU" dirty="0"/>
              <a:t>Уборка берегов озера Лесного</a:t>
            </a:r>
          </a:p>
        </p:txBody>
      </p:sp>
      <p:pic>
        <p:nvPicPr>
          <p:cNvPr id="5" name="Содержимое 4" descr="20170501_10301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156176" y="1844824"/>
            <a:ext cx="2065729" cy="36724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 descr="20170501_10264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47864" y="2780928"/>
            <a:ext cx="2065730" cy="36724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 descr="20170501_10304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7584" y="1844824"/>
            <a:ext cx="2088232" cy="36724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8500627"/>
      </p:ext>
    </p:extLst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939336" cy="1356760"/>
          </a:xfrm>
        </p:spPr>
        <p:txBody>
          <a:bodyPr>
            <a:noAutofit/>
          </a:bodyPr>
          <a:lstStyle/>
          <a:p>
            <a:r>
              <a:rPr lang="ru-RU" dirty="0"/>
              <a:t>Уборка берегов озера Лесного</a:t>
            </a:r>
          </a:p>
        </p:txBody>
      </p:sp>
      <p:pic>
        <p:nvPicPr>
          <p:cNvPr id="9" name="Содержимое 8" descr="20170501_102720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940152" y="1916832"/>
            <a:ext cx="1903711" cy="33843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Рисунок 9" descr="20170501_10490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19871" y="2780928"/>
            <a:ext cx="1944217" cy="345638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Рисунок 10" descr="20170501_10442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55284" y="1916832"/>
            <a:ext cx="1863207" cy="33123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8500627"/>
      </p:ext>
    </p:extLst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1009</TotalTime>
  <Words>295</Words>
  <Application>Microsoft Office PowerPoint</Application>
  <PresentationFormat>Экран (4:3)</PresentationFormat>
  <Paragraphs>53</Paragraphs>
  <Slides>14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Calibri</vt:lpstr>
      <vt:lpstr>Constantia</vt:lpstr>
      <vt:lpstr>Wingdings 2</vt:lpstr>
      <vt:lpstr>Поток</vt:lpstr>
      <vt:lpstr>Презентация PowerPoint</vt:lpstr>
      <vt:lpstr>«Природа – наше богатство»</vt:lpstr>
      <vt:lpstr>Актуальность темы</vt:lpstr>
      <vt:lpstr>Методология исследования</vt:lpstr>
      <vt:lpstr>Карта ближайших загрязнённых  объектов гидрографии</vt:lpstr>
      <vt:lpstr>Выбор территории для уборки</vt:lpstr>
      <vt:lpstr>Уборка берегов озера Лесного</vt:lpstr>
      <vt:lpstr>Уборка берегов озера Лесного</vt:lpstr>
      <vt:lpstr>Уборка берегов озера Лесного</vt:lpstr>
      <vt:lpstr>Уборка берегов озера Лесного</vt:lpstr>
      <vt:lpstr>Уборка берегов озера Лесного</vt:lpstr>
      <vt:lpstr>Профилактическая беседа </vt:lpstr>
      <vt:lpstr>Заключение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ЭКО-ПАТРУЛЬ  по объектам гидрографии</dc:title>
  <cp:lastModifiedBy>Учитель</cp:lastModifiedBy>
  <cp:revision>50</cp:revision>
  <dcterms:modified xsi:type="dcterms:W3CDTF">2017-05-11T05:03:23Z</dcterms:modified>
</cp:coreProperties>
</file>